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384" r:id="rId2"/>
    <p:sldId id="331" r:id="rId3"/>
    <p:sldId id="373" r:id="rId4"/>
    <p:sldId id="370" r:id="rId5"/>
    <p:sldId id="372" r:id="rId6"/>
    <p:sldId id="402" r:id="rId7"/>
    <p:sldId id="404" r:id="rId8"/>
    <p:sldId id="375" r:id="rId9"/>
    <p:sldId id="387" r:id="rId10"/>
    <p:sldId id="313" r:id="rId11"/>
    <p:sldId id="403" r:id="rId12"/>
    <p:sldId id="388" r:id="rId13"/>
    <p:sldId id="383" r:id="rId14"/>
    <p:sldId id="401" r:id="rId15"/>
    <p:sldId id="380" r:id="rId16"/>
    <p:sldId id="400" r:id="rId17"/>
    <p:sldId id="399" r:id="rId18"/>
    <p:sldId id="391" r:id="rId19"/>
    <p:sldId id="390" r:id="rId20"/>
    <p:sldId id="392" r:id="rId21"/>
    <p:sldId id="393" r:id="rId22"/>
    <p:sldId id="381" r:id="rId23"/>
    <p:sldId id="389" r:id="rId24"/>
    <p:sldId id="395" r:id="rId25"/>
    <p:sldId id="394" r:id="rId26"/>
    <p:sldId id="325" r:id="rId27"/>
    <p:sldId id="327" r:id="rId28"/>
    <p:sldId id="326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4025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1225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68425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5625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032" autoAdjust="0"/>
    <p:restoredTop sz="94713" autoAdjust="0"/>
  </p:normalViewPr>
  <p:slideViewPr>
    <p:cSldViewPr>
      <p:cViewPr>
        <p:scale>
          <a:sx n="100" d="100"/>
          <a:sy n="100" d="100"/>
        </p:scale>
        <p:origin x="-1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F32581-2888-4E93-9FA0-4A9D0E2A0E8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C433A0-CC4B-462A-8230-1B11D90B1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91" algn="l" defTabSz="914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68" algn="l" defTabSz="914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47" algn="l" defTabSz="914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24" algn="l" defTabSz="914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3" y="5349903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6" indent="0" algn="ctr">
              <a:buNone/>
            </a:lvl2pPr>
            <a:lvl3pPr marL="914413" indent="0" algn="ctr">
              <a:buNone/>
            </a:lvl3pPr>
            <a:lvl4pPr marL="1371618" indent="0" algn="ctr">
              <a:buNone/>
            </a:lvl4pPr>
            <a:lvl5pPr marL="1828826" indent="0" algn="ctr">
              <a:buNone/>
            </a:lvl5pPr>
            <a:lvl6pPr marL="2286033" indent="0" algn="ctr">
              <a:buNone/>
            </a:lvl6pPr>
            <a:lvl7pPr marL="2743238" indent="0" algn="ctr">
              <a:buNone/>
            </a:lvl7pPr>
            <a:lvl8pPr marL="3200444" indent="0" algn="ctr">
              <a:buNone/>
            </a:lvl8pPr>
            <a:lvl9pPr marL="3657651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2C6E-8C6D-4C9B-A84F-3CE737BC797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5215-F630-4BC5-B123-6A670D778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221B7-F8B6-474E-A41F-3F225EEEE38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AA40-C918-41CB-9C0B-EED88158C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1" y="549277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B233-50CD-4D18-838D-BF94FC90DF3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43D9-410C-4383-9B89-AA48E5CE0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F0B9A-492A-4701-AD84-44FFDDC28EC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1E079-A3B6-4C11-BA24-A75777A3F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3" y="3444903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6" y="2947090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2F7C-B94E-4736-B779-9A08816FA93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0BB3-9A35-46CE-AE53-3952F325E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1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B34A4-D49A-44B8-90F5-0756E1B3A7C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1C44-BB96-4871-BC0B-14072CF4B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3" y="6019802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8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41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41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15C97-D66F-428A-9AB4-77DA4B8A03F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0E53-DF26-48F0-93AF-C7C63E9A2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71BD-CAB1-47FA-BA2E-9DF708ADEAC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D193-4A3D-43DC-BC0F-4C411D674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77063-2FB2-4F99-87F4-95E7C980F9B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EE81-0CCE-4A59-988D-372329A96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3" y="5849118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1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4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7CF6E-908E-42D9-8EFE-DCAEC266B65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CD09-D1F5-4B9F-A272-DDBDFAD0B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1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1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1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BDA4F-714E-4F95-B0D3-870020C2B27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7B65-A59F-4145-BF19-172D7D018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3" y="1050900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3F3BB9-8B76-485B-BDFE-E350448B981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9782F3-C458-4A75-988A-23E369F35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3" y="1050900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3" y="1057988"/>
            <a:ext cx="8629649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11" r:id="rId5"/>
    <p:sldLayoutId id="2147483706" r:id="rId6"/>
    <p:sldLayoutId id="2147483712" r:id="rId7"/>
    <p:sldLayoutId id="2147483713" r:id="rId8"/>
    <p:sldLayoutId id="2147483714" r:id="rId9"/>
    <p:sldLayoutId id="2147483705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1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1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2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35" indent="-22860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42" indent="-22860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48" indent="-22860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55" indent="-22860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4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4.jpeg"/><Relationship Id="rId7" Type="http://schemas.openxmlformats.org/officeDocument/2006/relationships/image" Target="../media/image6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4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.png"/><Relationship Id="rId10" Type="http://schemas.openxmlformats.org/officeDocument/2006/relationships/image" Target="../media/image70.jpeg"/><Relationship Id="rId4" Type="http://schemas.openxmlformats.org/officeDocument/2006/relationships/image" Target="../media/image5.pn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5.png"/><Relationship Id="rId12" Type="http://schemas.openxmlformats.org/officeDocument/2006/relationships/image" Target="../media/image8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79.jpeg"/><Relationship Id="rId5" Type="http://schemas.openxmlformats.org/officeDocument/2006/relationships/image" Target="../media/image76.jpeg"/><Relationship Id="rId10" Type="http://schemas.openxmlformats.org/officeDocument/2006/relationships/image" Target="../media/image78.jpeg"/><Relationship Id="rId4" Type="http://schemas.openxmlformats.org/officeDocument/2006/relationships/image" Target="../media/image75.jpeg"/><Relationship Id="rId9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.jpeg"/><Relationship Id="rId7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jpeg"/><Relationship Id="rId7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png"/><Relationship Id="rId10" Type="http://schemas.openxmlformats.org/officeDocument/2006/relationships/image" Target="../media/image88.jpeg"/><Relationship Id="rId4" Type="http://schemas.openxmlformats.org/officeDocument/2006/relationships/image" Target="../media/image5.pn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4.jpeg"/><Relationship Id="rId3" Type="http://schemas.openxmlformats.org/officeDocument/2006/relationships/image" Target="../media/image4.jpeg"/><Relationship Id="rId7" Type="http://schemas.openxmlformats.org/officeDocument/2006/relationships/image" Target="../media/image82.png"/><Relationship Id="rId12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2.jpeg"/><Relationship Id="rId5" Type="http://schemas.openxmlformats.org/officeDocument/2006/relationships/image" Target="../media/image5.png"/><Relationship Id="rId10" Type="http://schemas.openxmlformats.org/officeDocument/2006/relationships/image" Target="../media/image91.jpeg"/><Relationship Id="rId4" Type="http://schemas.openxmlformats.org/officeDocument/2006/relationships/image" Target="../media/image89.png"/><Relationship Id="rId9" Type="http://schemas.openxmlformats.org/officeDocument/2006/relationships/image" Target="http://www.russianhelicopters.aero/ru/press/news/foto/MAI-MVZ-1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4.jpeg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5.png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4.jpe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6.png"/><Relationship Id="rId10" Type="http://schemas.openxmlformats.org/officeDocument/2006/relationships/image" Target="../media/image103.jpeg"/><Relationship Id="rId4" Type="http://schemas.openxmlformats.org/officeDocument/2006/relationships/image" Target="../media/image5.png"/><Relationship Id="rId9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.jpeg"/><Relationship Id="rId7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8.jpe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.jpeg"/><Relationship Id="rId7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6.png"/><Relationship Id="rId10" Type="http://schemas.openxmlformats.org/officeDocument/2006/relationships/image" Target="../media/image113.jpeg"/><Relationship Id="rId4" Type="http://schemas.openxmlformats.org/officeDocument/2006/relationships/image" Target="../media/image5.png"/><Relationship Id="rId9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4.jpeg"/><Relationship Id="rId7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.jpeg"/><Relationship Id="rId7" Type="http://schemas.openxmlformats.org/officeDocument/2006/relationships/image" Target="../media/image1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jpeg"/><Relationship Id="rId7" Type="http://schemas.openxmlformats.org/officeDocument/2006/relationships/image" Target="../media/image1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6.png"/><Relationship Id="rId10" Type="http://schemas.openxmlformats.org/officeDocument/2006/relationships/image" Target="../media/image127.jpeg"/><Relationship Id="rId4" Type="http://schemas.openxmlformats.org/officeDocument/2006/relationships/image" Target="../media/image5.png"/><Relationship Id="rId9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4.jpeg"/><Relationship Id="rId7" Type="http://schemas.openxmlformats.org/officeDocument/2006/relationships/image" Target="../media/image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4.jpeg"/><Relationship Id="rId7" Type="http://schemas.openxmlformats.org/officeDocument/2006/relationships/image" Target="../media/image1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6.png"/><Relationship Id="rId10" Type="http://schemas.openxmlformats.org/officeDocument/2006/relationships/image" Target="../media/image137.jpeg"/><Relationship Id="rId4" Type="http://schemas.openxmlformats.org/officeDocument/2006/relationships/image" Target="../media/image5.png"/><Relationship Id="rId9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jpeg"/><Relationship Id="rId7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1.jpeg"/><Relationship Id="rId7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image" Target="../media/image3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http://www.ktovobrnauke.ru/img/images/olga-klubnichkina-direktor-lyubereckogo-tehnikuma-imeni-geroya-sovetskogo-soyuza-lyotchika-kosmonavt-preview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12" Type="http://schemas.openxmlformats.org/officeDocument/2006/relationships/image" Target="../media/image3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emf"/><Relationship Id="rId5" Type="http://schemas.openxmlformats.org/officeDocument/2006/relationships/image" Target="../media/image6.png"/><Relationship Id="rId10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eg"/><Relationship Id="rId7" Type="http://schemas.openxmlformats.org/officeDocument/2006/relationships/image" Target="../media/image3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4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44.jpeg"/><Relationship Id="rId5" Type="http://schemas.openxmlformats.org/officeDocument/2006/relationships/image" Target="../media/image6.pn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jpeg"/><Relationship Id="rId7" Type="http://schemas.openxmlformats.org/officeDocument/2006/relationships/image" Target="../media/image5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4343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163" y="1897063"/>
            <a:ext cx="3633787" cy="484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ttp://krasnogorsk.ru/uploads/posts/2011-10/1318606407_dom-pra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3429000"/>
            <a:ext cx="4449762" cy="333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8" name="Picture 2" descr="http://mo.mosreg.ru/upload/iblock/aa6/na-sayte-_2_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5375" y="2060575"/>
            <a:ext cx="2374900" cy="20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348" name="TextBox 4"/>
          <p:cNvSpPr txBox="1">
            <a:spLocks noChangeArrowheads="1"/>
          </p:cNvSpPr>
          <p:nvPr/>
        </p:nvSpPr>
        <p:spPr bwMode="auto">
          <a:xfrm>
            <a:off x="352425" y="1597025"/>
            <a:ext cx="366871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</a:rPr>
              <a:t>Учредитель </a:t>
            </a: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образовательной организации</a:t>
            </a: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Министерство образования </a:t>
            </a: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Московской области </a:t>
            </a:r>
          </a:p>
          <a:p>
            <a:pPr algn="ctr"/>
            <a:endParaRPr lang="ru-RU" sz="1400" b="1">
              <a:solidFill>
                <a:srgbClr val="002060"/>
              </a:solidFill>
            </a:endParaRPr>
          </a:p>
          <a:p>
            <a:pPr algn="ctr"/>
            <a:r>
              <a:rPr lang="ru-RU" sz="1400" b="1">
                <a:solidFill>
                  <a:srgbClr val="002060"/>
                </a:solidFill>
              </a:rPr>
              <a:t> Министр образования</a:t>
            </a:r>
          </a:p>
          <a:p>
            <a:pPr algn="ctr"/>
            <a:r>
              <a:rPr lang="ru-RU" sz="1400" b="1">
                <a:solidFill>
                  <a:srgbClr val="002060"/>
                </a:solidFill>
              </a:rPr>
              <a:t> Московской области</a:t>
            </a:r>
          </a:p>
          <a:p>
            <a:pPr algn="ctr"/>
            <a:r>
              <a:rPr lang="ru-RU" sz="1400" b="1">
                <a:solidFill>
                  <a:srgbClr val="002060"/>
                </a:solidFill>
              </a:rPr>
              <a:t>Марина Борисовна Захарова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3559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4" descr="http://luberteh.ru/upload/dostupnayasreda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5225" y="5222875"/>
            <a:ext cx="1031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35200"/>
            <a:ext cx="23606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2" descr="http://luberteh.ru/upload/dostupnayasreda00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1613" y="4486275"/>
            <a:ext cx="1033462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 descr="http://luberteh.ru/upload/dostupnayasreda01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3894138"/>
            <a:ext cx="16970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9113" y="2235200"/>
            <a:ext cx="26130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6" name="Рисунок 2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68538" y="38608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6688" y="3825875"/>
            <a:ext cx="3897312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8" name="Рисунок 12"/>
          <p:cNvPicPr>
            <a:picLocks noChangeAspect="1"/>
          </p:cNvPicPr>
          <p:nvPr/>
        </p:nvPicPr>
        <p:blipFill>
          <a:blip r:embed="rId13"/>
          <a:srcRect l="42969" b="38527"/>
          <a:stretch>
            <a:fillRect/>
          </a:stretch>
        </p:blipFill>
        <p:spPr bwMode="auto">
          <a:xfrm>
            <a:off x="6516688" y="2259013"/>
            <a:ext cx="24288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Рисунок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00788" y="2524125"/>
            <a:ext cx="2070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0" name="Прямоугольник 27"/>
          <p:cNvSpPr>
            <a:spLocks noChangeArrowheads="1"/>
          </p:cNvSpPr>
          <p:nvPr/>
        </p:nvSpPr>
        <p:spPr bwMode="auto">
          <a:xfrm>
            <a:off x="2854325" y="6116638"/>
            <a:ext cx="1641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ДОСТУПНАЯ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СРЕДА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23571" name="TextBox 12"/>
          <p:cNvSpPr txBox="1">
            <a:spLocks noChangeArrowheads="1"/>
          </p:cNvSpPr>
          <p:nvPr/>
        </p:nvSpPr>
        <p:spPr bwMode="auto">
          <a:xfrm>
            <a:off x="234950" y="1477963"/>
            <a:ext cx="8281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ИНКЛЮЗИВНОЕ ПРОФЕССИОНАЛЬНОЕ ОБРАЗОВАНИЕ ИНВАЛИДОВ И ЛИЦ С ОГРАНИЧЕННЫМИ ВОЗМОЖНОСТЯМИ ЗДОРОВЬЯ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4583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844675"/>
            <a:ext cx="47529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Прямоугольник 1"/>
          <p:cNvSpPr>
            <a:spLocks noChangeArrowheads="1"/>
          </p:cNvSpPr>
          <p:nvPr/>
        </p:nvSpPr>
        <p:spPr bwMode="auto">
          <a:xfrm>
            <a:off x="2411413" y="1557338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СОЦИАЛЬНЫЕ ГРУППЫ ОБУЧАЮЩИХСЯ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4587" name="Прямоугольник 2"/>
          <p:cNvSpPr>
            <a:spLocks noChangeArrowheads="1"/>
          </p:cNvSpPr>
          <p:nvPr/>
        </p:nvSpPr>
        <p:spPr bwMode="auto">
          <a:xfrm>
            <a:off x="4632325" y="405765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ГОСУДАРСТВЕННУЮ</a:t>
            </a:r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СОЦИАЛЬНУЮ СТИПЕНДИЮ ПОЛУЧАЮТ 99 ЧЕЛОВЕК</a:t>
            </a: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2458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4508500"/>
            <a:ext cx="40354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Прямоугольник 3"/>
          <p:cNvSpPr>
            <a:spLocks noChangeArrowheads="1"/>
          </p:cNvSpPr>
          <p:nvPr/>
        </p:nvSpPr>
        <p:spPr bwMode="auto">
          <a:xfrm>
            <a:off x="254000" y="405765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320925" algn="l"/>
              </a:tabLst>
            </a:pPr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ГОСУДАРСТВЕННУЮ АКАДЕМИЧЕСКУЮ СТИПЕНДИЮ ПОЛУЧАЮТ 441 ЧЕЛОВЕК</a:t>
            </a:r>
          </a:p>
        </p:txBody>
      </p:sp>
      <p:pic>
        <p:nvPicPr>
          <p:cNvPr id="2459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463" y="4529138"/>
            <a:ext cx="478948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5607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" descr="http://luberteh.ru/upload/mtocentral0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50" y="2211388"/>
            <a:ext cx="2592388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52" name="Picture 4" descr="http://luberteh.ru/upload/mtocentral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7550" y="2211388"/>
            <a:ext cx="2592388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://luberteh.ru/upload/mtogagar0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3" y="4724400"/>
            <a:ext cx="2695575" cy="202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12" descr="http://luberteh.ru/upload/mtogagar0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5225" y="2211388"/>
            <a:ext cx="2582863" cy="193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2" descr="http://luberteh.ru/upload/mtokraskovo0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41713" y="5156200"/>
            <a:ext cx="2322512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Picture 10" descr="http://luberteh.ru/upload/mtokraskovo00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88125" y="4992688"/>
            <a:ext cx="2305050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192088" y="1658938"/>
            <a:ext cx="883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МАТЕРИАЛЬНО-ТЕХНИЧЕСКАЯ БАЗА ОБРАЗОВАТЕЛЬНОГО УЧРЕЖДЕНИЯ</a:t>
            </a:r>
          </a:p>
        </p:txBody>
      </p:sp>
      <p:pic>
        <p:nvPicPr>
          <p:cNvPr id="35850" name="Picture 8" descr="http://luberteh.ru/upload/mtokraskovo03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91680" y="3663945"/>
            <a:ext cx="2753249" cy="1836848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51" name="Picture 10" descr="http://luberteh.ru/upload/mtokraskovo03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30401" y="3663945"/>
            <a:ext cx="2754598" cy="183684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6926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7299" y="2141317"/>
            <a:ext cx="3071813" cy="17137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2505" y="2138340"/>
            <a:ext cx="2952328" cy="221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991436" y="3077156"/>
            <a:ext cx="2926394" cy="219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6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6634" name="Picture 4" descr="http://luberteh.ru/tpl/img/logomosre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6" descr="http://luberteh.ru/tpl/img/logog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1\Desktop\Фото мотот\кабинеты\100_059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553" y="4373224"/>
            <a:ext cx="2702675" cy="202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luberteh.ru/upload/mtokraskovo038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5724128" y="4580288"/>
            <a:ext cx="3240000" cy="21610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6" descr="http://luberteh.ru/upload/mtokraskovo035.jp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555776" y="4581128"/>
            <a:ext cx="3240000" cy="21610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Рисунок 9" descr="IMG_8350.JPG"/>
          <p:cNvPicPr>
            <a:picLocks noChangeAspect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6340369" y="2824761"/>
            <a:ext cx="2700337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6640" name="TextBox 16"/>
          <p:cNvSpPr txBox="1">
            <a:spLocks noChangeArrowheads="1"/>
          </p:cNvSpPr>
          <p:nvPr/>
        </p:nvSpPr>
        <p:spPr bwMode="auto">
          <a:xfrm>
            <a:off x="192088" y="1658938"/>
            <a:ext cx="883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МАТЕРИАЛЬНО-ТЕХНИЧЕСКАЯ БАЗА ОБРАЗОВАТЕЛЬНОГО УЧРЕЖДЕНИЯ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0553" y="15504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7655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37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Box 1"/>
          <p:cNvSpPr txBox="1">
            <a:spLocks noChangeArrowheads="1"/>
          </p:cNvSpPr>
          <p:nvPr/>
        </p:nvSpPr>
        <p:spPr bwMode="auto">
          <a:xfrm>
            <a:off x="60325" y="1700213"/>
            <a:ext cx="8951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Подготовка кадров по 50-ти наиболее востребованным и перспективным профессиям и специальностям в соответствии с мировыми стандартами и передовыми технологиями</a:t>
            </a:r>
          </a:p>
        </p:txBody>
      </p:sp>
      <p:sp>
        <p:nvSpPr>
          <p:cNvPr id="27658" name="Rectangle 3"/>
          <p:cNvSpPr txBox="1">
            <a:spLocks/>
          </p:cNvSpPr>
          <p:nvPr/>
        </p:nvSpPr>
        <p:spPr bwMode="auto">
          <a:xfrm>
            <a:off x="1978025" y="2771775"/>
            <a:ext cx="66262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1400" b="1">
                <a:solidFill>
                  <a:srgbClr val="002060"/>
                </a:solidFill>
              </a:rPr>
              <a:t>«У каждого учреждения профессионального образования  должен быть стратегический партнер на производстве»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1200" b="1">
                <a:solidFill>
                  <a:srgbClr val="002060"/>
                </a:solidFill>
              </a:rPr>
              <a:t>(</a:t>
            </a:r>
            <a:r>
              <a:rPr lang="ru-RU" sz="1000" b="1">
                <a:solidFill>
                  <a:srgbClr val="002060"/>
                </a:solidFill>
              </a:rPr>
              <a:t>Губернатор Московской области А.Ю. Воробьев)</a:t>
            </a:r>
          </a:p>
        </p:txBody>
      </p:sp>
      <p:pic>
        <p:nvPicPr>
          <p:cNvPr id="27659" name="Содержимое 4" descr="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488" y="2781300"/>
            <a:ext cx="17605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Объект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4221163"/>
            <a:ext cx="258921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del_lts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62563" y="4265613"/>
            <a:ext cx="2987675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0553" y="15504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8679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37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1"/>
          <p:cNvSpPr txBox="1">
            <a:spLocks noChangeArrowheads="1"/>
          </p:cNvSpPr>
          <p:nvPr/>
        </p:nvSpPr>
        <p:spPr bwMode="auto">
          <a:xfrm>
            <a:off x="60325" y="1700213"/>
            <a:ext cx="8951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Подготовка кадров по 50-ти наиболее востребованным и перспективным профессиям и специальностям в соответствии с мировыми стандартами и передовыми технологиями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0553" y="2712030"/>
            <a:ext cx="4309824" cy="1429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88" y="4506913"/>
            <a:ext cx="2443162" cy="183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838" y="5084763"/>
            <a:ext cx="2090737" cy="156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wsrchemp0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4581525"/>
            <a:ext cx="3081338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2" descr="IMG_899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2833688"/>
            <a:ext cx="2300288" cy="153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0553" y="15504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88" y="2636230"/>
            <a:ext cx="2384346" cy="1678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4" name="Picture 4" descr="http://luberteh.ru/tpl/img/logomosre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937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6" descr="http://luberteh.ru/tpl/img/logog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Box 1"/>
          <p:cNvSpPr txBox="1">
            <a:spLocks noChangeArrowheads="1"/>
          </p:cNvSpPr>
          <p:nvPr/>
        </p:nvSpPr>
        <p:spPr bwMode="auto">
          <a:xfrm>
            <a:off x="60325" y="1700213"/>
            <a:ext cx="8951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Подготовка кадров по 50-ти наиболее востребованным и перспективным профессиям и специальностям в соответствии с мировыми стандартами и передовыми технологиями</a:t>
            </a:r>
          </a:p>
        </p:txBody>
      </p:sp>
      <p:pic>
        <p:nvPicPr>
          <p:cNvPr id="29707" name="Объект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25" y="2654300"/>
            <a:ext cx="20701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www.russianhelicopters.aero/ru/press/news/foto/MAI-MVZ-1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2303463" y="2682875"/>
            <a:ext cx="1933575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9563" y="4829175"/>
            <a:ext cx="2443162" cy="182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0" descr="dsc_04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67400" y="4849813"/>
            <a:ext cx="2760663" cy="182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48013" y="4508500"/>
            <a:ext cx="2446337" cy="182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12" name="Picture 4" descr="http://www.russianhelicopters.aero/ru/press/news/foto/MAI-MVZ-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25938" y="2678113"/>
            <a:ext cx="2111375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0553" y="15504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20290" t="18396" r="-23" b="10730"/>
          <a:stretch/>
        </p:blipFill>
        <p:spPr>
          <a:xfrm>
            <a:off x="274124" y="2642707"/>
            <a:ext cx="324036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8" name="Picture 4" descr="http://luberteh.ru/tpl/img/logomosre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937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6" descr="http://luberteh.ru/tpl/img/logog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1"/>
          <p:cNvSpPr txBox="1">
            <a:spLocks noChangeArrowheads="1"/>
          </p:cNvSpPr>
          <p:nvPr/>
        </p:nvSpPr>
        <p:spPr bwMode="auto">
          <a:xfrm>
            <a:off x="60325" y="1700213"/>
            <a:ext cx="8951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Подготовка кадров по 50-ти наиболее востребованным и перспективным профессиям и специальностям в соответствии с мировыми стандартами и передовыми технологиями</a:t>
            </a:r>
          </a:p>
        </p:txBody>
      </p:sp>
      <p:pic>
        <p:nvPicPr>
          <p:cNvPr id="16" name="Picture 5" descr="pozhtakt0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2313" y="4486275"/>
            <a:ext cx="2979737" cy="2111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http://luberteh.ru/upload/pozhtakt01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2682875"/>
            <a:ext cx="2714625" cy="2035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5" name="Picture 4" descr="pozhtakt023"/>
          <p:cNvPicPr>
            <a:picLocks noChangeAspect="1" noChangeArrowheads="1"/>
          </p:cNvPicPr>
          <p:nvPr/>
        </p:nvPicPr>
        <p:blipFill rotWithShape="1">
          <a:blip r:embed="rId9"/>
          <a:srcRect t="17754"/>
          <a:stretch/>
        </p:blipFill>
        <p:spPr bwMode="auto">
          <a:xfrm>
            <a:off x="5219700" y="4076700"/>
            <a:ext cx="3702050" cy="266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1751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" descr="http://luberteh.ru/upload/otkrgagar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276475"/>
            <a:ext cx="29146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4" descr="http://luberteh.ru/upload/otkrgagar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2349500"/>
            <a:ext cx="31813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8" descr="http://luberteh.ru/upload/otkrgagar02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9888" y="4200525"/>
            <a:ext cx="33607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http://luberteh.ru/upload/otkrgagar0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64163" y="4689475"/>
            <a:ext cx="33464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http://luberteh.ru/upload/otkrgagar0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27313" y="2924175"/>
            <a:ext cx="310515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1758" name="TextBox 16"/>
          <p:cNvSpPr txBox="1">
            <a:spLocks noChangeArrowheads="1"/>
          </p:cNvSpPr>
          <p:nvPr/>
        </p:nvSpPr>
        <p:spPr bwMode="auto">
          <a:xfrm>
            <a:off x="1495425" y="1658938"/>
            <a:ext cx="6227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ОТКРЫТИЕ ОБНОВЛЕННОГО МУЗЕЯ Ю.А.ГАГАРИНА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pic>
        <p:nvPicPr>
          <p:cNvPr id="43021" name="Picture 2" descr="http://luberteh.ru/upload/georglenta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25" y="4657725"/>
            <a:ext cx="3097213" cy="206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2776" name="Picture 4" descr="http://luberteh.ru/tpl/img/logomosre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6" descr="http://luberteh.ru/tpl/img/logog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6" descr="http://luberteh.ru/upload/memdoska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5138" y="3635375"/>
            <a:ext cx="3438525" cy="229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7" name="Picture 4" descr="http://luberteh.ru/upload/miting/miting0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1500" y="2406650"/>
            <a:ext cx="2989263" cy="20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9" name="Picture 8" descr="http://luberteh.ru/upload/denkosmosa0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963" y="2406650"/>
            <a:ext cx="3084512" cy="20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20" name="Picture 10" descr="http://luberteh.ru/upload/veterpozdr00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3625" y="4608513"/>
            <a:ext cx="28797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82" name="TextBox 16"/>
          <p:cNvSpPr txBox="1">
            <a:spLocks noChangeArrowheads="1"/>
          </p:cNvSpPr>
          <p:nvPr/>
        </p:nvSpPr>
        <p:spPr bwMode="auto">
          <a:xfrm>
            <a:off x="763588" y="1658938"/>
            <a:ext cx="7691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РАЗВИТИЕ ГАГАРИНСКОГО ДВИЖЕНИЯ -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НРАВСТВЕННЫЙ ОБРАЗЕЦ ДЛЯ ПОДРАСТАЮЩЕГО ПОКОЛЕНИЯ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4887" b="11547"/>
          <a:stretch/>
        </p:blipFill>
        <p:spPr>
          <a:xfrm>
            <a:off x="1841948" y="1849256"/>
            <a:ext cx="5447403" cy="35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http://luberteh.ru/old_tpl/img/gagarincorp.jpg"/>
          <p:cNvPicPr>
            <a:picLocks noChangeAspect="1" noChangeArrowheads="1"/>
          </p:cNvPicPr>
          <p:nvPr/>
        </p:nvPicPr>
        <p:blipFill rotWithShape="1">
          <a:blip r:embed="rId4"/>
          <a:srcRect l="11049" t="-1236" r="-11049" b="1236"/>
          <a:stretch/>
        </p:blipFill>
        <p:spPr bwMode="auto">
          <a:xfrm>
            <a:off x="5622925" y="3468688"/>
            <a:ext cx="3765550" cy="22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4" descr="http://luberteh.ru/old_tpl/img/korpkraskovo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38" y="3500438"/>
            <a:ext cx="3314700" cy="221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6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2411413" y="5659438"/>
            <a:ext cx="42148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2813">
              <a:tabLst>
                <a:tab pos="684213" algn="l"/>
              </a:tabLst>
            </a:pPr>
            <a:r>
              <a:rPr lang="ru-RU" sz="1100" b="1">
                <a:solidFill>
                  <a:srgbClr val="002060"/>
                </a:solidFill>
                <a:cs typeface="Times New Roman" pitchFamily="18" charset="0"/>
              </a:rPr>
              <a:t>Россия, Московская область, </a:t>
            </a:r>
          </a:p>
          <a:p>
            <a:pPr algn="ctr" defTabSz="912813">
              <a:tabLst>
                <a:tab pos="684213" algn="l"/>
              </a:tabLst>
            </a:pPr>
            <a:r>
              <a:rPr lang="ru-RU" sz="1100" b="1">
                <a:solidFill>
                  <a:srgbClr val="002060"/>
                </a:solidFill>
                <a:cs typeface="Times New Roman" pitchFamily="18" charset="0"/>
              </a:rPr>
              <a:t>г. Люберцы, Октябрьский проспект, д. 114</a:t>
            </a:r>
            <a:endParaRPr lang="ru-RU" sz="1100">
              <a:solidFill>
                <a:srgbClr val="002060"/>
              </a:solidFill>
            </a:endParaRPr>
          </a:p>
          <a:p>
            <a:pPr algn="ctr" defTabSz="912813" eaLnBrk="0" hangingPunct="0">
              <a:tabLst>
                <a:tab pos="684213" algn="l"/>
              </a:tabLst>
            </a:pPr>
            <a:r>
              <a:rPr lang="ru-RU" sz="1000" b="1">
                <a:solidFill>
                  <a:srgbClr val="002060"/>
                </a:solidFill>
                <a:cs typeface="Times New Roman" pitchFamily="18" charset="0"/>
              </a:rPr>
              <a:t>Телефон:</a:t>
            </a:r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 8 495 503 45 77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5370" name="Прямоугольник 25"/>
          <p:cNvSpPr>
            <a:spLocks noChangeArrowheads="1"/>
          </p:cNvSpPr>
          <p:nvPr/>
        </p:nvSpPr>
        <p:spPr bwMode="auto">
          <a:xfrm>
            <a:off x="3635375" y="6337300"/>
            <a:ext cx="208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Сайт: </a:t>
            </a:r>
            <a:r>
              <a:rPr lang="en-US" b="1">
                <a:solidFill>
                  <a:srgbClr val="002060"/>
                </a:solidFill>
              </a:rPr>
              <a:t>luberteh</a:t>
            </a:r>
            <a:r>
              <a:rPr lang="ru-RU" b="1">
                <a:solidFill>
                  <a:srgbClr val="002060"/>
                </a:solidFill>
              </a:rPr>
              <a:t>.</a:t>
            </a:r>
            <a:r>
              <a:rPr lang="en-US" b="1">
                <a:solidFill>
                  <a:srgbClr val="002060"/>
                </a:solidFill>
              </a:rPr>
              <a:t>ru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5372" name="Picture 4" descr="http://luberteh.ru/tpl/img/logomosre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6" descr="http://luberteh.ru/tpl/img/logog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3799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 descr="G:\ФОТОГРАФИИ\IMG_08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925" y="2341563"/>
            <a:ext cx="2776538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5" descr="G:\ФОТОГРАФИИ\IMG_1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888" y="4421188"/>
            <a:ext cx="2868612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" descr="G:\ФОТОГРАФИИ\IMG_09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4850" y="4421188"/>
            <a:ext cx="287496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TextBox 12"/>
          <p:cNvSpPr txBox="1">
            <a:spLocks noChangeArrowheads="1"/>
          </p:cNvSpPr>
          <p:nvPr/>
        </p:nvSpPr>
        <p:spPr bwMode="auto">
          <a:xfrm>
            <a:off x="879475" y="1628775"/>
            <a:ext cx="7369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ГОСУДАРСТВЕННАЯ ОЦЕНКА КАЧЕСТВА ПОДГОТОВКИ КАДРОВ - ДЕМОНСТРАЦИОННЫЙ ЭКЗАМЕН, РАЗРЯДЫ И КВАЛИФИКАЦИИ</a:t>
            </a:r>
          </a:p>
        </p:txBody>
      </p:sp>
      <p:pic>
        <p:nvPicPr>
          <p:cNvPr id="33805" name="Picture 2" descr="G:\экзамен. парикмахеры\IMG_09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4850" y="2341563"/>
            <a:ext cx="287496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4" descr="G:\ФОТОГРАФИИ\IMG_10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8167" y="4755230"/>
            <a:ext cx="2887663" cy="1987442"/>
          </a:xfrm>
          <a:prstGeom prst="snip2DiagRect">
            <a:avLst>
              <a:gd name="adj1" fmla="val 1563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41" name="Picture 2" descr="G:\ФОТОГРАФИИ\IMG_101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8166" y="2217655"/>
            <a:ext cx="2871789" cy="1865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4823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3" descr="2016vypusk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5038" y="5057775"/>
            <a:ext cx="1979612" cy="1484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70" name="Picture 14" descr="IMG_20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2046288"/>
            <a:ext cx="1958975" cy="146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827" name="Rectangle 15"/>
          <p:cNvSpPr>
            <a:spLocks noChangeArrowheads="1"/>
          </p:cNvSpPr>
          <p:nvPr/>
        </p:nvSpPr>
        <p:spPr bwMode="auto">
          <a:xfrm>
            <a:off x="9828213" y="1809750"/>
            <a:ext cx="63912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/>
              <a:t>Выпуск составил 261 человек:</a:t>
            </a:r>
            <a:endParaRPr lang="ru-RU"/>
          </a:p>
          <a:p>
            <a:pPr algn="ctr"/>
            <a:r>
              <a:rPr lang="ru-RU" b="1"/>
              <a:t>по программам подготовки специалистов среднего звена - 141 человек;</a:t>
            </a:r>
          </a:p>
          <a:p>
            <a:pPr algn="ctr"/>
            <a:r>
              <a:rPr lang="ru-RU" b="1"/>
              <a:t> по программам подготовки квалифицированных рабочих, служащих – 120 человек.</a:t>
            </a:r>
            <a:r>
              <a:rPr lang="ru-RU"/>
              <a:t> </a:t>
            </a:r>
          </a:p>
        </p:txBody>
      </p:sp>
      <p:sp>
        <p:nvSpPr>
          <p:cNvPr id="34828" name="TextBox 16"/>
          <p:cNvSpPr txBox="1">
            <a:spLocks noChangeArrowheads="1"/>
          </p:cNvSpPr>
          <p:nvPr/>
        </p:nvSpPr>
        <p:spPr bwMode="auto">
          <a:xfrm>
            <a:off x="1852613" y="1658938"/>
            <a:ext cx="5513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ГОСУДАРСТВЕННАЯ ИТОГОВАЯ АТТЕСТАЦИЯ</a:t>
            </a:r>
          </a:p>
        </p:txBody>
      </p:sp>
      <p:pic>
        <p:nvPicPr>
          <p:cNvPr id="3482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57650" y="2543175"/>
            <a:ext cx="49403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Прямоугольник 1"/>
          <p:cNvSpPr>
            <a:spLocks noChangeArrowheads="1"/>
          </p:cNvSpPr>
          <p:nvPr/>
        </p:nvSpPr>
        <p:spPr bwMode="auto">
          <a:xfrm>
            <a:off x="4141788" y="2133600"/>
            <a:ext cx="477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  <a:cs typeface="Times New Roman" pitchFamily="18" charset="0"/>
              </a:rPr>
              <a:t>ВЫПУСК ПО ПРОГРАММАМ ПОДГОТОВКИ СПЕЦИАЛИСТОВ СРЕДНЕГО ЗВЕНА – 141 ЧЕЛОВЕК</a:t>
            </a:r>
            <a:endParaRPr lang="ru-RU" sz="1200" b="1">
              <a:solidFill>
                <a:srgbClr val="002060"/>
              </a:solidFill>
            </a:endParaRPr>
          </a:p>
        </p:txBody>
      </p:sp>
      <p:pic>
        <p:nvPicPr>
          <p:cNvPr id="3483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292600"/>
            <a:ext cx="49276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Прямоугольник 16"/>
          <p:cNvSpPr>
            <a:spLocks noChangeArrowheads="1"/>
          </p:cNvSpPr>
          <p:nvPr/>
        </p:nvSpPr>
        <p:spPr bwMode="auto">
          <a:xfrm>
            <a:off x="84138" y="3625850"/>
            <a:ext cx="37671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  <a:cs typeface="Times New Roman" pitchFamily="18" charset="0"/>
              </a:rPr>
              <a:t>ВЫПУСК ПО ПРОГРАММАМ ПОДГОТОВКИ КВАЛИФИЦИРОВАННЫХ РАБОЧИХ, СЛУЖАЩИХ – 120 ЧЕЛОВЕК</a:t>
            </a:r>
            <a:endParaRPr lang="ru-RU" sz="1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5847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41816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" y="2924175"/>
            <a:ext cx="2884488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10" descr="http://luberteh.ru/upload/denkar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1163" y="2933700"/>
            <a:ext cx="2879725" cy="215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12" descr="http://lptkraskovo.ru/wpimages/wp209efc39_05_0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70575" y="2924175"/>
            <a:ext cx="3238500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9388" y="1690688"/>
            <a:ext cx="88566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</a:rPr>
              <a:t>В техникуме разработана программа «Карьера», ее цель:</a:t>
            </a:r>
            <a:endParaRPr lang="ru-RU" sz="1600">
              <a:solidFill>
                <a:srgbClr val="002060"/>
              </a:solidFill>
            </a:endParaRPr>
          </a:p>
          <a:p>
            <a:pPr>
              <a:buFont typeface="Arial" charset="0"/>
              <a:buNone/>
            </a:pPr>
            <a:r>
              <a:rPr lang="en-US" sz="1600">
                <a:solidFill>
                  <a:srgbClr val="002060"/>
                </a:solidFill>
              </a:rPr>
              <a:t>1</a:t>
            </a:r>
            <a:r>
              <a:rPr lang="ru-RU" sz="1600">
                <a:solidFill>
                  <a:srgbClr val="002060"/>
                </a:solidFill>
              </a:rPr>
              <a:t>. Повысить престиж рабочих специальностей среди молодежи                                                     2. Подготовить специалистов по специальностям, востребованным  на рынке труда                        3. Обеспечить квалифицированными кадрами предприятия Московской области</a:t>
            </a:r>
          </a:p>
        </p:txBody>
      </p:sp>
      <p:pic>
        <p:nvPicPr>
          <p:cNvPr id="14" name="Picture 6" descr="http://www.trudlub.narod.ru/images/centr.jpg"/>
          <p:cNvPicPr>
            <a:picLocks noChangeAspect="1" noChangeArrowheads="1"/>
          </p:cNvPicPr>
          <p:nvPr/>
        </p:nvPicPr>
        <p:blipFill>
          <a:blip r:embed="rId9"/>
          <a:srcRect r="38422"/>
          <a:stretch>
            <a:fillRect/>
          </a:stretch>
        </p:blipFill>
        <p:spPr bwMode="auto">
          <a:xfrm>
            <a:off x="1176338" y="5418138"/>
            <a:ext cx="68627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6871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4" descr="http://luberteh.ru/upload/worldskillsrus012.jpg"/>
          <p:cNvPicPr>
            <a:picLocks noChangeAspect="1" noChangeArrowheads="1"/>
          </p:cNvPicPr>
          <p:nvPr/>
        </p:nvPicPr>
        <p:blipFill>
          <a:blip r:embed="rId6"/>
          <a:srcRect l="21332" t="7974" r="9840" b="16722"/>
          <a:stretch>
            <a:fillRect/>
          </a:stretch>
        </p:blipFill>
        <p:spPr bwMode="auto">
          <a:xfrm>
            <a:off x="3117850" y="4416425"/>
            <a:ext cx="3119438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4" name="Picture 6" descr="http://luberteh.ru/upload/studpir0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4713" y="2997200"/>
            <a:ext cx="2416175" cy="161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8" name="Picture 14" descr="http://luberteh.ru/upload/nagrag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4763" y="2898775"/>
            <a:ext cx="2105025" cy="157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146" name="Picture 2" descr="http://luberteh.ru/upload/worldskillsrus00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4441825"/>
            <a:ext cx="1719263" cy="229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7121" name="Picture 18" descr="http://luberteh.ru/upload/wsrmosobl006.jpg"/>
          <p:cNvPicPr>
            <a:picLocks noChangeAspect="1" noChangeArrowheads="1"/>
          </p:cNvPicPr>
          <p:nvPr/>
        </p:nvPicPr>
        <p:blipFill>
          <a:blip r:embed="rId10"/>
          <a:srcRect l="28954" r="21719"/>
          <a:stretch>
            <a:fillRect/>
          </a:stretch>
        </p:blipFill>
        <p:spPr bwMode="auto">
          <a:xfrm>
            <a:off x="7273925" y="4441825"/>
            <a:ext cx="1703388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78" name="TextBox 16"/>
          <p:cNvSpPr txBox="1">
            <a:spLocks noChangeArrowheads="1"/>
          </p:cNvSpPr>
          <p:nvPr/>
        </p:nvSpPr>
        <p:spPr bwMode="auto">
          <a:xfrm>
            <a:off x="3201988" y="1658938"/>
            <a:ext cx="281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WORLDSKILLS</a:t>
            </a:r>
            <a:r>
              <a:rPr lang="en-US" b="1">
                <a:solidFill>
                  <a:srgbClr val="002060"/>
                </a:solidFill>
              </a:rPr>
              <a:t> RUSSIA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36879" name="Прямоугольник 1"/>
          <p:cNvSpPr>
            <a:spLocks noChangeArrowheads="1"/>
          </p:cNvSpPr>
          <p:nvPr/>
        </p:nvSpPr>
        <p:spPr bwMode="auto">
          <a:xfrm>
            <a:off x="250825" y="1978025"/>
            <a:ext cx="8840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</a:rPr>
              <a:t>ОСНОВА ПОДГОТОВКИ КВАЛИФИЦИРОВАННЫХ РАБОЧИХ, СЛУЖАЩИХ И СПЕЦИАЛИСТОВ СРЕДНЕГО ЗВЕНА</a:t>
            </a:r>
          </a:p>
        </p:txBody>
      </p:sp>
      <p:pic>
        <p:nvPicPr>
          <p:cNvPr id="36880" name="Picture 12" descr="http://luberteh.ru/upload/IMG_665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30600" y="2400300"/>
            <a:ext cx="22828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7895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5" descr="closewsrmo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3500438"/>
            <a:ext cx="32131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linyanovnatv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063" y="4489450"/>
            <a:ext cx="3251200" cy="210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0" descr="http://luberteh.ru/upload/wsglinyano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3902075"/>
            <a:ext cx="2230438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6" descr="http://luberteh.ru/upload/closewsrmo008.jpg"/>
          <p:cNvPicPr>
            <a:picLocks noChangeAspect="1" noChangeArrowheads="1"/>
          </p:cNvPicPr>
          <p:nvPr/>
        </p:nvPicPr>
        <p:blipFill rotWithShape="1">
          <a:blip r:embed="rId9"/>
          <a:srcRect b="50505"/>
          <a:stretch/>
        </p:blipFill>
        <p:spPr bwMode="auto">
          <a:xfrm>
            <a:off x="2173975" y="2537100"/>
            <a:ext cx="3548214" cy="1755996"/>
          </a:xfrm>
          <a:prstGeom prst="snip2DiagRect">
            <a:avLst>
              <a:gd name="adj1" fmla="val 21973"/>
              <a:gd name="adj2" fmla="val 2472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901" name="TextBox 11"/>
          <p:cNvSpPr txBox="1">
            <a:spLocks noChangeArrowheads="1"/>
          </p:cNvSpPr>
          <p:nvPr/>
        </p:nvSpPr>
        <p:spPr bwMode="auto">
          <a:xfrm>
            <a:off x="3201988" y="1658938"/>
            <a:ext cx="281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WORLDSKILLS</a:t>
            </a:r>
            <a:r>
              <a:rPr lang="en-US" b="1">
                <a:solidFill>
                  <a:srgbClr val="002060"/>
                </a:solidFill>
              </a:rPr>
              <a:t> RUSSIA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37902" name="Прямоугольник 12"/>
          <p:cNvSpPr>
            <a:spLocks noChangeArrowheads="1"/>
          </p:cNvSpPr>
          <p:nvPr/>
        </p:nvSpPr>
        <p:spPr bwMode="auto">
          <a:xfrm>
            <a:off x="250825" y="1978025"/>
            <a:ext cx="8840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</a:rPr>
              <a:t>ОСНОВА ПОДГОТОВКИ КВАЛИФИЦИРОВАННЫХ РАБОЧИХ, СЛУЖАЩИХ И СПЕЦИАЛИСТОВ СРЕДНЕГО ЗВЕНА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8919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Box 14"/>
          <p:cNvSpPr txBox="1">
            <a:spLocks noChangeArrowheads="1"/>
          </p:cNvSpPr>
          <p:nvPr/>
        </p:nvSpPr>
        <p:spPr bwMode="auto">
          <a:xfrm>
            <a:off x="441325" y="1484313"/>
            <a:ext cx="818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1313" algn="ctr"/>
            <a:r>
              <a:rPr lang="ru-RU" sz="1600" b="1">
                <a:solidFill>
                  <a:srgbClr val="002060"/>
                </a:solidFill>
              </a:rPr>
              <a:t>ДОПОЛНИТЕЛЬНОЕ ПРОФЕССИОНАЛЬНОЕ ОБРАЗОВАНИЕ</a:t>
            </a:r>
          </a:p>
        </p:txBody>
      </p:sp>
      <p:sp>
        <p:nvSpPr>
          <p:cNvPr id="38922" name="TextBox 14"/>
          <p:cNvSpPr txBox="1">
            <a:spLocks noChangeArrowheads="1"/>
          </p:cNvSpPr>
          <p:nvPr/>
        </p:nvSpPr>
        <p:spPr bwMode="auto">
          <a:xfrm>
            <a:off x="446088" y="6237288"/>
            <a:ext cx="8186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1313" algn="ctr"/>
            <a:r>
              <a:rPr lang="ru-RU" sz="1400" b="1">
                <a:solidFill>
                  <a:srgbClr val="002060"/>
                </a:solidFill>
              </a:rPr>
              <a:t>ПОДГОТОВКА ВОДИТЕЛЕЙ ТРАНСПОРТНЫХ СРЕДСТВ КАТЕГОРИИ «В»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88" y="4356100"/>
            <a:ext cx="2816225" cy="180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6" descr="http://luberteh.ru/upload/mtokraskovo0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1963" y="2133600"/>
            <a:ext cx="30861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75" y="3860800"/>
            <a:ext cx="2881313" cy="192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5" descr="IMG_1645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0425" y="4267200"/>
            <a:ext cx="3055938" cy="189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://luberteh.ru/upload/mtokraskovo04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788" y="2132013"/>
            <a:ext cx="3240087" cy="216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1"/>
          <p:cNvSpPr txBox="1">
            <a:spLocks noChangeArrowheads="1"/>
          </p:cNvSpPr>
          <p:nvPr/>
        </p:nvSpPr>
        <p:spPr bwMode="auto">
          <a:xfrm>
            <a:off x="1590675" y="6327775"/>
            <a:ext cx="5962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2060"/>
                </a:solidFill>
              </a:rPr>
              <a:t>Буфет, столовая</a:t>
            </a:r>
          </a:p>
        </p:txBody>
      </p:sp>
      <p:pic>
        <p:nvPicPr>
          <p:cNvPr id="39939" name="Picture 13" descr="IMG_5754"/>
          <p:cNvPicPr>
            <a:picLocks noChangeAspect="1" noChangeArrowheads="1"/>
          </p:cNvPicPr>
          <p:nvPr/>
        </p:nvPicPr>
        <p:blipFill>
          <a:blip r:embed="rId3"/>
          <a:srcRect t="10953" b="8411"/>
          <a:stretch>
            <a:fillRect/>
          </a:stretch>
        </p:blipFill>
        <p:spPr bwMode="auto">
          <a:xfrm>
            <a:off x="350838" y="4379913"/>
            <a:ext cx="2535237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 descr="http://luberteh.ru/upload/mtogagar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2409825"/>
            <a:ext cx="24733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2" descr="http://luberteh.ru/upload/mtokraskovo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1650" y="2281238"/>
            <a:ext cx="59309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6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39947" name="Picture 4" descr="http://luberteh.ru/tpl/img/logomosre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6" descr="http://luberteh.ru/tpl/img/logog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323850" y="1773238"/>
            <a:ext cx="84963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МАТЕРИАЛЬНО-ТЕХНИЧЕСКАЯ БАЗА ОБРАЗОВАТЕЛЬНОГО УЧРЕЖДЕНИЯ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1"/>
          <p:cNvSpPr txBox="1">
            <a:spLocks noChangeArrowheads="1"/>
          </p:cNvSpPr>
          <p:nvPr/>
        </p:nvSpPr>
        <p:spPr bwMode="auto">
          <a:xfrm>
            <a:off x="1225550" y="6380163"/>
            <a:ext cx="6746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2060"/>
                </a:solidFill>
              </a:rPr>
              <a:t>Сайт, баннеры, обратная связь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40968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1"/>
          <p:cNvSpPr txBox="1">
            <a:spLocks noChangeArrowheads="1"/>
          </p:cNvSpPr>
          <p:nvPr/>
        </p:nvSpPr>
        <p:spPr bwMode="auto">
          <a:xfrm>
            <a:off x="569913" y="6305550"/>
            <a:ext cx="8108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2060"/>
                </a:solidFill>
              </a:rPr>
              <a:t>Медицинский кабинет, оборудование</a:t>
            </a:r>
          </a:p>
        </p:txBody>
      </p:sp>
      <p:pic>
        <p:nvPicPr>
          <p:cNvPr id="41987" name="Picture 2" descr="C:\Users\1\Desktop\Фото мотот\Новая папка (2)\IMG_33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3111500"/>
            <a:ext cx="380365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4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pic>
        <p:nvPicPr>
          <p:cNvPr id="41991" name="Picture 6" descr="C:\Users\1\Desktop\Фото мотот\Новая папка (2)\IMG_81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2613" y="2592388"/>
            <a:ext cx="456565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2" descr="http://luberteh.ru/upload/mtogagar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0675" y="2247900"/>
            <a:ext cx="35274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41995" name="Picture 4" descr="http://luberteh.ru/tpl/img/logomosre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6" descr="http://luberteh.ru/tpl/img/logog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250825" y="1773238"/>
            <a:ext cx="849788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МАТЕРИАЛЬНО-ТЕХНИЧЕСКАЯ БАЗА ОБРАЗОВАТЕЛЬНОГО УЧРЕЖДЕНИЯ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6391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 descr="http://luberteh.ru/upload/licenz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" y="1614488"/>
            <a:ext cx="1697038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6" descr="http://luberteh.ru/upload/svid_ak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16100" y="1614488"/>
            <a:ext cx="1684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" descr="http://luberteh.ru/upload/inclusiv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4183063"/>
            <a:ext cx="124777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5473700"/>
            <a:ext cx="18938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6" descr="http://luberteh.ru/upload/pismodiru0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4450" y="4121150"/>
            <a:ext cx="12747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8" descr="http://luberteh.ru/upload/nagrazh00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92538" y="1614488"/>
            <a:ext cx="163353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Рисунок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82675" y="4405313"/>
            <a:ext cx="12842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Рисунок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30613" y="1773238"/>
            <a:ext cx="158115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10" descr="http://luberteh.ru/upload/nacreestr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46775" y="1536700"/>
            <a:ext cx="15224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Рисунок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35188" y="4964113"/>
            <a:ext cx="12938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10" descr="http://luberteh.ru/upload/nacreestr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18188" y="1679575"/>
            <a:ext cx="1522412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10" descr="http://luberteh.ru/upload/nacreestr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19763" y="1822450"/>
            <a:ext cx="1524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12" descr="http://luberteh.ru/upload/ligaliderov.jpg"/>
          <p:cNvPicPr>
            <a:picLocks noChangeAspect="1" noChangeArrowheads="1"/>
          </p:cNvPicPr>
          <p:nvPr/>
        </p:nvPicPr>
        <p:blipFill>
          <a:blip r:embed="rId16"/>
          <a:srcRect l="4456" t="4755" r="6108" b="6253"/>
          <a:stretch>
            <a:fillRect/>
          </a:stretch>
        </p:blipFill>
        <p:spPr bwMode="auto">
          <a:xfrm>
            <a:off x="7596188" y="1738313"/>
            <a:ext cx="14097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Рисунок 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556375" y="4348163"/>
            <a:ext cx="13731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4" descr="http://luberteh.ru/upload/novgramota001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719763" y="4903788"/>
            <a:ext cx="13255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2" descr="http://luberteh.ru/upload/dostoyanie00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657600" y="4027488"/>
            <a:ext cx="1893888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7415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Прямоугольник 2"/>
          <p:cNvSpPr>
            <a:spLocks noChangeArrowheads="1"/>
          </p:cNvSpPr>
          <p:nvPr/>
        </p:nvSpPr>
        <p:spPr bwMode="auto">
          <a:xfrm>
            <a:off x="2916238" y="2811463"/>
            <a:ext cx="6175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solidFill>
                  <a:srgbClr val="002060"/>
                </a:solidFill>
              </a:rPr>
              <a:t>- Почётной грамотой Министерства образования и науки Российской Федерации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Почетным знаком "Отличник образования России" 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Орденом К.Д. Ушинского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Почетными знаками "Директор года-2015,2016"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Почётным званием "Заслуженный работник образования Московской области"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Почётной грамотой Губернатора Московской области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Почетной  грамотой  Московской  областной  Думы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Благодарственным письмом Губернатора Московской области за развитие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  движения </a:t>
            </a:r>
            <a:r>
              <a:rPr lang="en-US" sz="1200">
                <a:solidFill>
                  <a:srgbClr val="002060"/>
                </a:solidFill>
              </a:rPr>
              <a:t>WSR</a:t>
            </a:r>
            <a:endParaRPr lang="ru-RU" sz="1200">
              <a:solidFill>
                <a:srgbClr val="002060"/>
              </a:solidFill>
            </a:endParaRP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Почётной грамотой Министерства образования Правительства Московской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  области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Знаком отличия Люберецкого района «За доблестный труд»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- Благодарностью Совета Депутатов Люберецкого района, Грамотами Управления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  по работе с молодежью Люберецкого муниципального района и Управления</a:t>
            </a:r>
          </a:p>
          <a:p>
            <a:pPr algn="just"/>
            <a:r>
              <a:rPr lang="ru-RU" sz="1200">
                <a:solidFill>
                  <a:srgbClr val="002060"/>
                </a:solidFill>
              </a:rPr>
              <a:t>  образования Люберецкого района</a:t>
            </a:r>
          </a:p>
        </p:txBody>
      </p:sp>
      <p:sp>
        <p:nvSpPr>
          <p:cNvPr id="17418" name="TextBox 4"/>
          <p:cNvSpPr txBox="1">
            <a:spLocks noChangeArrowheads="1"/>
          </p:cNvSpPr>
          <p:nvPr/>
        </p:nvSpPr>
        <p:spPr bwMode="auto">
          <a:xfrm>
            <a:off x="2916238" y="2454275"/>
            <a:ext cx="1831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НАГРАЖДЕНА:</a:t>
            </a:r>
          </a:p>
        </p:txBody>
      </p:sp>
      <p:sp>
        <p:nvSpPr>
          <p:cNvPr id="17419" name="TextBox 5"/>
          <p:cNvSpPr txBox="1">
            <a:spLocks noChangeArrowheads="1"/>
          </p:cNvSpPr>
          <p:nvPr/>
        </p:nvSpPr>
        <p:spPr bwMode="auto">
          <a:xfrm>
            <a:off x="301625" y="1654175"/>
            <a:ext cx="3997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002060"/>
                </a:solidFill>
              </a:rPr>
              <a:t>Директор техникума</a:t>
            </a:r>
          </a:p>
          <a:p>
            <a:r>
              <a:rPr lang="ru-RU">
                <a:solidFill>
                  <a:srgbClr val="002060"/>
                </a:solidFill>
              </a:rPr>
              <a:t>Клубничкина Ольга Александровна</a:t>
            </a:r>
          </a:p>
        </p:txBody>
      </p:sp>
      <p:sp>
        <p:nvSpPr>
          <p:cNvPr id="17420" name="TextBox 6"/>
          <p:cNvSpPr txBox="1">
            <a:spLocks noChangeArrowheads="1"/>
          </p:cNvSpPr>
          <p:nvPr/>
        </p:nvSpPr>
        <p:spPr bwMode="auto">
          <a:xfrm>
            <a:off x="219075" y="5807075"/>
            <a:ext cx="28114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>
                <a:solidFill>
                  <a:srgbClr val="002060"/>
                </a:solidFill>
              </a:rPr>
              <a:t>Заслуженный работник образования Московской области</a:t>
            </a:r>
          </a:p>
          <a:p>
            <a:pPr algn="ctr"/>
            <a:r>
              <a:rPr lang="ru-RU" sz="1000">
                <a:solidFill>
                  <a:srgbClr val="002060"/>
                </a:solidFill>
              </a:rPr>
              <a:t>Кандидат педагогических наук, доцент</a:t>
            </a:r>
          </a:p>
          <a:p>
            <a:pPr algn="ctr"/>
            <a:r>
              <a:rPr lang="ru-RU" sz="1000">
                <a:solidFill>
                  <a:srgbClr val="002060"/>
                </a:solidFill>
              </a:rPr>
              <a:t>Руководитель высшей квалификационной категории</a:t>
            </a:r>
          </a:p>
        </p:txBody>
      </p:sp>
      <p:sp>
        <p:nvSpPr>
          <p:cNvPr id="17421" name="TextBox 12"/>
          <p:cNvSpPr txBox="1">
            <a:spLocks noChangeArrowheads="1"/>
          </p:cNvSpPr>
          <p:nvPr/>
        </p:nvSpPr>
        <p:spPr bwMode="auto">
          <a:xfrm>
            <a:off x="2927350" y="5713413"/>
            <a:ext cx="4537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А ТАК ЖЕ ИМЕЕТ 67 НАУЧНЫХ РАБОТ:</a:t>
            </a:r>
          </a:p>
        </p:txBody>
      </p:sp>
      <p:sp>
        <p:nvSpPr>
          <p:cNvPr id="17422" name="TextBox 7"/>
          <p:cNvSpPr txBox="1">
            <a:spLocks noChangeArrowheads="1"/>
          </p:cNvSpPr>
          <p:nvPr/>
        </p:nvSpPr>
        <p:spPr bwMode="auto">
          <a:xfrm>
            <a:off x="2916238" y="6030913"/>
            <a:ext cx="6175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2060"/>
                </a:solidFill>
              </a:rPr>
              <a:t>- среди которых 22 научно-методические разработки и пособия для студентов</a:t>
            </a:r>
          </a:p>
          <a:p>
            <a:r>
              <a:rPr lang="ru-RU" sz="1200">
                <a:solidFill>
                  <a:srgbClr val="002060"/>
                </a:solidFill>
              </a:rPr>
              <a:t>  педагогических ВУЗов и ССУЗов.</a:t>
            </a:r>
          </a:p>
        </p:txBody>
      </p:sp>
      <p:pic>
        <p:nvPicPr>
          <p:cNvPr id="17423" name="Picture 2" descr="Ольга Клубничкина, директор Люберецкого техникума имени Героя Советского Союза, лётчика-космонавта Ю.А. Гагарина"/>
          <p:cNvPicPr>
            <a:picLocks noChangeAspect="1" noChangeArrowheads="1"/>
          </p:cNvPicPr>
          <p:nvPr/>
        </p:nvPicPr>
        <p:blipFill>
          <a:blip r:embed="rId6" r:link="rId7"/>
          <a:srcRect t="4080"/>
          <a:stretch>
            <a:fillRect/>
          </a:stretch>
        </p:blipFill>
        <p:spPr bwMode="auto">
          <a:xfrm>
            <a:off x="630238" y="2971800"/>
            <a:ext cx="198913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8439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http://luberteh.ru/upload/bessmertpolk0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2638" y="2136775"/>
            <a:ext cx="16430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4" descr="http://luberteh.ru/upload/miting/miting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19738" y="2101850"/>
            <a:ext cx="16446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6" descr="http://luberteh.ru/upload/miting/miting0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6350" y="2997200"/>
            <a:ext cx="164306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8" descr="http://luberteh.ru/upload/chteniya00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3438" y="2997200"/>
            <a:ext cx="1460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0" descr="http://luberteh.ru/upload/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875" y="2997200"/>
            <a:ext cx="1458913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TextBox 12"/>
          <p:cNvSpPr txBox="1">
            <a:spLocks noChangeArrowheads="1"/>
          </p:cNvSpPr>
          <p:nvPr/>
        </p:nvSpPr>
        <p:spPr bwMode="auto">
          <a:xfrm>
            <a:off x="250825" y="1658938"/>
            <a:ext cx="8281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КАДРОВОЕ ОБЕСПЕЧЕНИЕ ОБРАЗОВАТЕЛЬНОГО ПРОЦЕССА</a:t>
            </a:r>
          </a:p>
        </p:txBody>
      </p:sp>
      <p:pic>
        <p:nvPicPr>
          <p:cNvPr id="1844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4213" y="4868863"/>
            <a:ext cx="39227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Прямоугольник 1"/>
          <p:cNvSpPr>
            <a:spLocks noChangeArrowheads="1"/>
          </p:cNvSpPr>
          <p:nvPr/>
        </p:nvSpPr>
        <p:spPr bwMode="auto">
          <a:xfrm>
            <a:off x="117475" y="42211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по образованию  (158 человек) </a:t>
            </a:r>
            <a:endParaRPr lang="ru-RU" sz="1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9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14900" y="4867275"/>
            <a:ext cx="39258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0" name="Прямоугольник 2"/>
          <p:cNvSpPr>
            <a:spLocks noChangeArrowheads="1"/>
          </p:cNvSpPr>
          <p:nvPr/>
        </p:nvSpPr>
        <p:spPr bwMode="auto">
          <a:xfrm>
            <a:off x="4637088" y="4219575"/>
            <a:ext cx="4608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педагогических работников по образованию (86 человек) </a:t>
            </a:r>
            <a:endParaRPr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19463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250825" y="1658938"/>
            <a:ext cx="8281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КАДРОВОЕ ОБЕСПЕЧЕНИЕ ОБРАЗОВАТЕЛЬНОГО ПРОЦЕССА</a:t>
            </a:r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49725"/>
            <a:ext cx="46101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Прямоугольник 3"/>
          <p:cNvSpPr>
            <a:spLocks noChangeArrowheads="1"/>
          </p:cNvSpPr>
          <p:nvPr/>
        </p:nvSpPr>
        <p:spPr bwMode="auto">
          <a:xfrm>
            <a:off x="-22225" y="3225800"/>
            <a:ext cx="4572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Численность преподавателей,  мастеров производственного обучения и других педагогических работников по образованию</a:t>
            </a:r>
            <a:endParaRPr lang="ru-RU" sz="120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1850" y="4721225"/>
            <a:ext cx="4424363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Прямоугольник 4"/>
          <p:cNvSpPr>
            <a:spLocks noChangeArrowheads="1"/>
          </p:cNvSpPr>
          <p:nvPr/>
        </p:nvSpPr>
        <p:spPr bwMode="auto">
          <a:xfrm>
            <a:off x="6088063" y="4379913"/>
            <a:ext cx="1531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algn="ctr"/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Награждены</a:t>
            </a:r>
            <a:endParaRPr lang="ru-RU" sz="120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3" name="Picture 5" descr="http://luberteh.ru/upload/vstrruzh00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8500" y="2144713"/>
            <a:ext cx="2166938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5" name="Picture 7" descr="http://luberteh.ru/upload/memdoska01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50013" y="2671763"/>
            <a:ext cx="2339975" cy="15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0487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4032250" y="1627188"/>
            <a:ext cx="5081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893763" algn="l"/>
              </a:tabLst>
            </a:pPr>
            <a:r>
              <a:rPr lang="ru-RU" sz="1200" b="1">
                <a:solidFill>
                  <a:srgbClr val="002060"/>
                </a:solidFill>
                <a:cs typeface="Times New Roman" pitchFamily="18" charset="0"/>
              </a:rPr>
              <a:t>КВАЛИФИКАЦИОННЫЕ КАТЕГОРИИ ПРЕПОДАВАТЕЛЕЙ И МАСТЕРОВ ПРОИЗВОДСТВЕННОГО ОБУЧЕНИЯ</a:t>
            </a:r>
            <a:endParaRPr lang="ru-RU" sz="600">
              <a:solidFill>
                <a:srgbClr val="002060"/>
              </a:solidFill>
            </a:endParaRPr>
          </a:p>
        </p:txBody>
      </p:sp>
      <p:pic>
        <p:nvPicPr>
          <p:cNvPr id="2049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8288" y="2044700"/>
            <a:ext cx="498951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4421188"/>
            <a:ext cx="5370512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Rectangle 2"/>
          <p:cNvSpPr>
            <a:spLocks noChangeArrowheads="1"/>
          </p:cNvSpPr>
          <p:nvPr/>
        </p:nvSpPr>
        <p:spPr bwMode="auto">
          <a:xfrm>
            <a:off x="150813" y="3959225"/>
            <a:ext cx="386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893763" algn="l"/>
              </a:tabLst>
            </a:pPr>
            <a:r>
              <a:rPr lang="ru-RU" sz="1200" b="1">
                <a:solidFill>
                  <a:srgbClr val="002060"/>
                </a:solidFill>
                <a:cs typeface="Times New Roman" pitchFamily="18" charset="0"/>
              </a:rPr>
              <a:t>КУРСЫ ПОВЫШЕНИЯ КВАЛИФИКАЦИИ ПРОШЛИ 86 ПЕДАГОГИЧЕСКИХ РАБОТНИКОВ</a:t>
            </a:r>
          </a:p>
        </p:txBody>
      </p:sp>
      <p:pic>
        <p:nvPicPr>
          <p:cNvPr id="20493" name="Picture 6" descr="vstropeka0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1013" y="1973263"/>
            <a:ext cx="32004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9" descr="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0200" y="3933825"/>
            <a:ext cx="225425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8" descr="20160318_1025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05475" y="5305425"/>
            <a:ext cx="2797175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7" descr="20160316_14483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64363" y="4151313"/>
            <a:ext cx="189230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Rectangle 10"/>
          <p:cNvSpPr>
            <a:spLocks noChangeArrowheads="1"/>
          </p:cNvSpPr>
          <p:nvPr/>
        </p:nvSpPr>
        <p:spPr bwMode="auto">
          <a:xfrm>
            <a:off x="4605338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98" name="Rectangle 11"/>
          <p:cNvSpPr>
            <a:spLocks noChangeArrowheads="1"/>
          </p:cNvSpPr>
          <p:nvPr/>
        </p:nvSpPr>
        <p:spPr bwMode="auto">
          <a:xfrm>
            <a:off x="4833938" y="2873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1511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 descr="http://luberteh.ru/upload/wsparikmah005.jpg"/>
          <p:cNvPicPr>
            <a:picLocks noChangeAspect="1" noChangeArrowheads="1"/>
          </p:cNvPicPr>
          <p:nvPr/>
        </p:nvPicPr>
        <p:blipFill>
          <a:blip r:embed="rId6"/>
          <a:srcRect t="13426" b="17175"/>
          <a:stretch>
            <a:fillRect/>
          </a:stretch>
        </p:blipFill>
        <p:spPr bwMode="auto">
          <a:xfrm>
            <a:off x="241300" y="4745038"/>
            <a:ext cx="1666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4" descr="http://luberteh.ru/upload/wsotbor003.jpg"/>
          <p:cNvPicPr>
            <a:picLocks noChangeAspect="1" noChangeArrowheads="1"/>
          </p:cNvPicPr>
          <p:nvPr/>
        </p:nvPicPr>
        <p:blipFill>
          <a:blip r:embed="rId7"/>
          <a:srcRect t="17616" b="10445"/>
          <a:stretch>
            <a:fillRect/>
          </a:stretch>
        </p:blipFill>
        <p:spPr bwMode="auto">
          <a:xfrm>
            <a:off x="241300" y="1992313"/>
            <a:ext cx="1666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7597775" y="642938"/>
            <a:ext cx="45370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solidFill>
                  <a:srgbClr val="002060"/>
                </a:solidFill>
              </a:rPr>
              <a:t>РЕАЛИЗУЕМЫЕ НАПРАВЛЕНИЯ ПОДГОТВКИ</a:t>
            </a:r>
          </a:p>
        </p:txBody>
      </p:sp>
      <p:pic>
        <p:nvPicPr>
          <p:cNvPr id="215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49575" y="1989138"/>
            <a:ext cx="479583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Прямоугольник 1"/>
          <p:cNvSpPr>
            <a:spLocks noChangeArrowheads="1"/>
          </p:cNvSpPr>
          <p:nvPr/>
        </p:nvSpPr>
        <p:spPr bwMode="auto">
          <a:xfrm>
            <a:off x="547688" y="1484313"/>
            <a:ext cx="792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Сведения о контингенте на 2016-2017 учебный год по программам подготовки специалистов среднего звена – 842 человека</a:t>
            </a:r>
          </a:p>
        </p:txBody>
      </p:sp>
      <p:sp>
        <p:nvSpPr>
          <p:cNvPr id="21518" name="Прямоугольник 2"/>
          <p:cNvSpPr>
            <a:spLocks noChangeArrowheads="1"/>
          </p:cNvSpPr>
          <p:nvPr/>
        </p:nvSpPr>
        <p:spPr bwMode="auto">
          <a:xfrm>
            <a:off x="684213" y="4221163"/>
            <a:ext cx="7785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>Сведения о контингенте на 2016-2017 учебный год по программам подготовки квалифицированных рабочих, служащих – 277 человек</a:t>
            </a:r>
          </a:p>
        </p:txBody>
      </p:sp>
      <p:pic>
        <p:nvPicPr>
          <p:cNvPr id="2151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706938"/>
            <a:ext cx="46974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-1" y="3"/>
            <a:ext cx="9144000" cy="1484313"/>
          </a:xfrm>
          <a:prstGeom prst="rect">
            <a:avLst/>
          </a:prstGeom>
          <a:blipFill dpi="0" rotWithShape="1">
            <a:blip r:embed="rId3">
              <a:alphaModFix amt="83000"/>
            </a:blip>
            <a:srcRect/>
            <a:tile tx="381000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69888" y="1390650"/>
            <a:ext cx="8458200" cy="3175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>
                <a:solidFill>
                  <a:srgbClr val="F2E31A"/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35316" y="112342"/>
            <a:ext cx="8081812" cy="11849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«Люберецкий техникум имени Героя Советского Союза, </a:t>
            </a:r>
          </a:p>
          <a:p>
            <a:pPr indent="-34290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50" b="1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лётчика-космонавта Ю.А. Гагарина»</a:t>
            </a:r>
          </a:p>
        </p:txBody>
      </p:sp>
      <p:pic>
        <p:nvPicPr>
          <p:cNvPr id="22535" name="Picture 4" descr="http://luberteh.ru/tpl/img/logomosr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1275"/>
            <a:ext cx="8937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6" descr="http://luberteh.ru/tpl/img/logo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19063"/>
            <a:ext cx="1495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282575" y="1628775"/>
            <a:ext cx="8570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КОЛИЧЕСТВО ПОДАННЫХ ЗАЯВЛЕНИЙ В СРАВНЕНИИ С ОБЪЕМОМ КЦП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485775" y="2232025"/>
            <a:ext cx="406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</a:rPr>
              <a:t>ПО ПРОГРАММАМ ПОДГОТОВКИ СПЕЦИАЛИСТОВ </a:t>
            </a: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СРЕДНЕГО ЗВЕНА – 423 чел. (КЦП - 225 чел.)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4483100" y="3933825"/>
            <a:ext cx="46513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</a:rPr>
              <a:t>ПО ПРОГРАММАМ ПОДГОТОВКИ</a:t>
            </a:r>
            <a:r>
              <a:rPr lang="ru-RU" sz="1200"/>
              <a:t> </a:t>
            </a:r>
            <a:r>
              <a:rPr lang="ru-RU" sz="1200" b="1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КВАЛИФИЦИРОВАННЫХ РАБОЧИХ, СЛУЖАЩИХ –                     574 ЧЕЛ. (КЦП – 100 чел.)</a:t>
            </a:r>
          </a:p>
        </p:txBody>
      </p:sp>
      <p:pic>
        <p:nvPicPr>
          <p:cNvPr id="225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138" y="2755900"/>
            <a:ext cx="4487862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1363" y="4630738"/>
            <a:ext cx="4491037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http://luberteh.ru/upload/wsrmosobl00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8425" y="2447925"/>
            <a:ext cx="1968500" cy="131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101" name="Picture 5" descr="http://luberteh.ru/upload/wsrmosobl0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02188" y="2130425"/>
            <a:ext cx="1968500" cy="147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3907</TotalTime>
  <Words>529</Words>
  <Application>Microsoft Office PowerPoint</Application>
  <PresentationFormat>Экран (4:3)</PresentationFormat>
  <Paragraphs>90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PC174K</dc:creator>
  <cp:lastModifiedBy>Техникум</cp:lastModifiedBy>
  <cp:revision>274</cp:revision>
  <dcterms:created xsi:type="dcterms:W3CDTF">2015-01-28T08:08:25Z</dcterms:created>
  <dcterms:modified xsi:type="dcterms:W3CDTF">2017-06-20T11:04:29Z</dcterms:modified>
</cp:coreProperties>
</file>